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3354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346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52461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2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817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399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468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53602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8403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70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48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957DA930-30D5-4F5F-855B-E5D43C13BEEC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8D52583-B113-4B61-BC36-B664A82EA1F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423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91491"/>
            <a:ext cx="7543800" cy="3435927"/>
          </a:xfrm>
        </p:spPr>
        <p:txBody>
          <a:bodyPr>
            <a:normAutofit/>
          </a:bodyPr>
          <a:lstStyle/>
          <a:p>
            <a:r>
              <a:rPr lang="kk-K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КАЛЕНДАРНЫЕ ГРАФИКИ ОРГАНИЗАЦИИ СТРОИТЕЛЬСТВА АВТОМОБИЛЬНОЙ ДОРОГИ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33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07704" y="404665"/>
            <a:ext cx="5256584" cy="3024337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907704" y="3428998"/>
            <a:ext cx="525658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548680"/>
            <a:ext cx="756084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dirty="0">
                <a:latin typeface="+mj-lt"/>
              </a:rPr>
              <a:t>Разработка линейного календарного графика строительства автомобильной дороги выполняется в следующем порядке:</a:t>
            </a:r>
            <a:endParaRPr lang="en-US" sz="2400" dirty="0">
              <a:latin typeface="+mj-lt"/>
            </a:endParaRPr>
          </a:p>
          <a:p>
            <a:pPr algn="just"/>
            <a:endParaRPr lang="ru-RU" sz="200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kk-KZ" sz="2000" dirty="0">
                <a:latin typeface="+mj-lt"/>
              </a:rPr>
              <a:t> Устанавливается продолжительность строительства.</a:t>
            </a:r>
            <a:endParaRPr lang="en-US" sz="200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endParaRPr lang="en-US" sz="200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kk-KZ" sz="2000" dirty="0">
                <a:latin typeface="+mj-lt"/>
              </a:rPr>
              <a:t>Определяются директивные сроки производства различных видов строительных работ с учетом рекомендуемого температурного диапазона их выполнения.</a:t>
            </a:r>
            <a:endParaRPr lang="en-US" sz="200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endParaRPr lang="en-US" sz="200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kk-KZ" sz="2000" dirty="0">
                <a:latin typeface="+mj-lt"/>
              </a:rPr>
              <a:t>Устанавливается фактическое время для выполнения работ по каждому виду с учетом местных условий. Так, в планах следует учитывать количество дней с неблагоприятными погодными факторами, когда работы могут быть ограничены или приостановлены.</a:t>
            </a:r>
            <a:endParaRPr lang="en-US" sz="200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664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5723" y="548680"/>
            <a:ext cx="748883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 startAt="4"/>
            </a:pPr>
            <a:r>
              <a:rPr lang="kk-KZ" dirty="0">
                <a:latin typeface="+mj-lt"/>
              </a:rPr>
              <a:t>На основании объемов работ определяются составы специализированных отрядов, количество отрядов и направления их движения для принятых технологий производства работ. Надо стремиться к возможному сокращению количества отрядов на отдельном виде работ и тем самым избегать их рассредоточения по объекту. В этих целях предусматривается преимущественная организация работ в две или даже три смены. Так, в зимний сезон земляные работы во избежание промерзания грунта лучше вести круглосуточно.</a:t>
            </a:r>
            <a:endParaRPr lang="en-US" dirty="0">
              <a:latin typeface="+mj-lt"/>
            </a:endParaRPr>
          </a:p>
          <a:p>
            <a:pPr marL="457200" indent="-457200" algn="just">
              <a:buAutoNum type="arabicPeriod" startAt="4"/>
            </a:pPr>
            <a:endParaRPr lang="en-US" dirty="0">
              <a:latin typeface="+mj-lt"/>
            </a:endParaRPr>
          </a:p>
          <a:p>
            <a:pPr marL="457200" indent="-457200" algn="just">
              <a:buAutoNum type="arabicPeriod" startAt="5"/>
            </a:pPr>
            <a:r>
              <a:rPr lang="kk-KZ" dirty="0">
                <a:latin typeface="+mj-lt"/>
              </a:rPr>
              <a:t>Принимается решение о рациональном темпе выполнения работ по каждому виду, т.е. устанавливаются оптимальные сменные объемы и длины захваток.</a:t>
            </a:r>
            <a:endParaRPr lang="en-US" dirty="0">
              <a:latin typeface="+mj-lt"/>
            </a:endParaRPr>
          </a:p>
          <a:p>
            <a:pPr marL="457200" indent="-457200" algn="just">
              <a:buAutoNum type="arabicPeriod" startAt="5"/>
            </a:pPr>
            <a:endParaRPr lang="en-US" dirty="0">
              <a:latin typeface="+mj-lt"/>
            </a:endParaRPr>
          </a:p>
          <a:p>
            <a:pPr marL="457200" indent="-457200" algn="just">
              <a:buAutoNum type="arabicPeriod" startAt="5"/>
            </a:pPr>
            <a:r>
              <a:rPr lang="kk-KZ" dirty="0">
                <a:latin typeface="+mj-lt"/>
              </a:rPr>
              <a:t>Организовывается рациональное распределение на протяжении всего строительства имеющихся трудовых и механизированных ресурсов. Не следует допускать высокой концентрации или значительного сокращения людей и техники на объекте в отдельные календарные от- резки.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31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476672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+mj-lt"/>
              </a:rPr>
              <a:t>Основные правила построения линейного календарного графика:</a:t>
            </a:r>
            <a:endParaRPr lang="ru-RU" sz="20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052740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по горизонтальной оси в масштабе откладывают протяженность строящегося объекта, обычно в километрах, а по вертикальной – время, выраженное в сменах или сутках, на весь период строительства;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под горизонтальной осью показывают спрямленный в линию план дороги с расположением всех искусственных сооружений, существующих и временных подъездных дорог, карьеров и объектов производственной базы и расстояний до них, населенных пунктов и других прилегающих объектов;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под планом дороги показывают виды и объемы работ с их распределением по длине трассы;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под видами и объемами работ приводят номера и состав отрядов и звеньев;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эпюра потребности в автомобильном транспорте должна учитывать изменение в расстоянии доставки материалов и изделий, поэтому количество потребного транспорта растет с увеличением дальности возки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508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476672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+mj-lt"/>
              </a:rPr>
              <a:t>Основные правила построения линейного календарного графика:</a:t>
            </a:r>
            <a:endParaRPr lang="ru-RU" sz="20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196752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поскольку строительство дороги занимает обычно несколько лет, то на календарном графике изображают все годы, на протяжении которых будут выполнять строительство; при этом выделяют зимние периоды, сезоны распутицы и дождей и показывают те работы, которые планируется осуществлять в это время;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сосредоточенные работы изображают вертикальными линиями, высота которых соответствует длительности этих процессов;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отображение земляных работ может быть выполнено наклонными усредняющими линиями, что более точно отражает их характер при невысоких насыпях и неглубоких выемках;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строительство дорожной одежды, некоторые подготовительные операции, монтаж ограждений безопасности, нанесение разметки и тому подобные линейные работы выполняют наклонными линиями; чем меньше угол наклона линии, тем выше темп движения потока;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009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476672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+mj-lt"/>
              </a:rPr>
              <a:t>Основные правила построения линейного календарного графика:</a:t>
            </a:r>
            <a:endParaRPr lang="ru-RU" sz="20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468318"/>
            <a:ext cx="75608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если выполнение последующего процесса на участке невозможно без завершения работ предыдущего потока (например, к устройству слоя покрытия нельзя приступить без завершения устройства слоя основания), то линии, указывающие на данные работы, не должны пересекаться; пересечение графических элементов возможно для ра- бот, не создающих взаимных помех (например, строительство АЗС и дорожной одежды, монтаж ограждений и озеленение);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перемещение отдельных потоков, отрядов, бригад иди звеньев обозначается горизонтальным пунктиром;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dirty="0">
                <a:latin typeface="+mj-lt"/>
              </a:rPr>
              <a:t>если организация работ предусматривает наличие технологического перерыва, то его изображают ограничительными линиями с нижней и верхней стороны, а внутри области подписывают «технологический перерыв» с указанием его длительности.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124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47664" y="404664"/>
            <a:ext cx="6264696" cy="43924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8925" y="4797156"/>
            <a:ext cx="63068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600" b="1" i="1" dirty="0">
                <a:latin typeface="Century Gothic" pitchFamily="34" charset="0"/>
              </a:rPr>
              <a:t>Изменение производительности автомобилей-самосвалов от дальности транспортирования материалов:</a:t>
            </a:r>
            <a:endParaRPr lang="ru-RU" sz="1600" b="1" i="1" dirty="0">
              <a:latin typeface="Century Gothic" pitchFamily="34" charset="0"/>
            </a:endParaRPr>
          </a:p>
          <a:p>
            <a:pPr algn="just"/>
            <a:r>
              <a:rPr lang="kk-KZ" sz="1600" b="1" i="1" dirty="0">
                <a:latin typeface="Century Gothic" pitchFamily="34" charset="0"/>
              </a:rPr>
              <a:t>1, 3 — по дорогам с твердым покрытием; </a:t>
            </a:r>
            <a:endParaRPr lang="en-US" sz="1600" b="1" i="1" dirty="0">
              <a:latin typeface="Century Gothic" pitchFamily="34" charset="0"/>
            </a:endParaRPr>
          </a:p>
          <a:p>
            <a:pPr algn="just"/>
            <a:r>
              <a:rPr lang="kk-KZ" sz="1600" b="1" i="1" dirty="0">
                <a:latin typeface="Century Gothic" pitchFamily="34" charset="0"/>
              </a:rPr>
              <a:t>2, 4 — по грунтовым дорогам</a:t>
            </a:r>
            <a:endParaRPr lang="ru-RU" sz="1600" b="1" i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82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Астана\SED_tom1\Том 1\index_files\x76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57" y="1628800"/>
            <a:ext cx="8135993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782998" y="895757"/>
            <a:ext cx="3706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+mj-lt"/>
              </a:rPr>
              <a:t>Ленточный календарный график</a:t>
            </a:r>
          </a:p>
        </p:txBody>
      </p:sp>
    </p:spTree>
    <p:extLst>
      <p:ext uri="{BB962C8B-B14F-4D97-AF65-F5344CB8AC3E}">
        <p14:creationId xmlns:p14="http://schemas.microsoft.com/office/powerpoint/2010/main" val="224702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1</TotalTime>
  <Words>593</Words>
  <Application>Microsoft Office PowerPoint</Application>
  <PresentationFormat>Экран (4:3)</PresentationFormat>
  <Paragraphs>32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Franklin Gothic Book</vt:lpstr>
      <vt:lpstr>Times New Roman</vt:lpstr>
      <vt:lpstr>Crop</vt:lpstr>
      <vt:lpstr>КАЛЕНДАРНЫЕ ГРАФИКИ ОРГАНИЗАЦИИ СТРОИТЕЛЬСТВА АВТОМОБИЛЬНОЙ ДОРОГИ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2</cp:revision>
  <dcterms:created xsi:type="dcterms:W3CDTF">2020-08-29T16:27:29Z</dcterms:created>
  <dcterms:modified xsi:type="dcterms:W3CDTF">2020-08-29T16:42:10Z</dcterms:modified>
</cp:coreProperties>
</file>